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68" r:id="rId6"/>
  </p:sldMasterIdLst>
  <p:notesMasterIdLst>
    <p:notesMasterId r:id="rId16"/>
  </p:notesMasterIdLst>
  <p:sldIdLst>
    <p:sldId id="257" r:id="rId7"/>
    <p:sldId id="273" r:id="rId8"/>
    <p:sldId id="289" r:id="rId9"/>
    <p:sldId id="342" r:id="rId10"/>
    <p:sldId id="345" r:id="rId11"/>
    <p:sldId id="346" r:id="rId12"/>
    <p:sldId id="332" r:id="rId13"/>
    <p:sldId id="328" r:id="rId14"/>
    <p:sldId id="341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613"/>
    <a:srgbClr val="008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94"/>
  </p:normalViewPr>
  <p:slideViewPr>
    <p:cSldViewPr snapToGrid="0" showGuides="1">
      <p:cViewPr varScale="1">
        <p:scale>
          <a:sx n="103" d="100"/>
          <a:sy n="103" d="100"/>
        </p:scale>
        <p:origin x="2000" y="4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52B7C-DBB6-EA47-B181-88910A55C8A2}" type="datetimeFigureOut">
              <a:rPr lang="nl-NL" smtClean="0"/>
              <a:t>29-09-2025</a:t>
            </a:fld>
            <a:endParaRPr lang="pl-P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9DBC2-9E02-5E40-AB1B-E3E16E5FC60E}" type="slidenum">
              <a:rPr lang="nl-N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402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 altLang="nl-NL" dirty="0" err="1"/>
              <a:t>https</a:t>
            </a:r>
            <a:r>
              <a:rPr lang="nl-NL" altLang="nl-NL" dirty="0"/>
              <a:t>://</a:t>
            </a:r>
            <a:r>
              <a:rPr lang="nl-NL" altLang="nl-NL" dirty="0" err="1"/>
              <a:t>www.nlarbeidsinspectie.nl</a:t>
            </a:r>
            <a:r>
              <a:rPr lang="nl-NL" altLang="nl-NL" dirty="0"/>
              <a:t>/publicaties/rapporten/2024/08/26/monitor-arbeidsongevallen-2023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dirty="0"/>
              <a:t>Typ </a:t>
            </a:r>
            <a:r>
              <a:rPr lang="nl-NL" altLang="nl-NL" dirty="0" err="1"/>
              <a:t>wypadku</a:t>
            </a:r>
            <a:r>
              <a:rPr lang="nl-NL" altLang="nl-NL" dirty="0"/>
              <a:t> „</a:t>
            </a:r>
            <a:r>
              <a:rPr lang="nl-NL" altLang="nl-NL" dirty="0" err="1"/>
              <a:t>Kontakt</a:t>
            </a:r>
            <a:r>
              <a:rPr lang="nl-NL" altLang="nl-NL" dirty="0"/>
              <a:t> ze </a:t>
            </a:r>
            <a:r>
              <a:rPr lang="nl-NL" altLang="nl-NL" dirty="0" err="1"/>
              <a:t>sprzętem</a:t>
            </a:r>
            <a:r>
              <a:rPr lang="nl-NL" altLang="nl-NL" dirty="0"/>
              <a:t> </a:t>
            </a:r>
            <a:r>
              <a:rPr lang="nl-NL" altLang="nl-NL" dirty="0" err="1"/>
              <a:t>roboczym</a:t>
            </a:r>
            <a:r>
              <a:rPr lang="nl-NL" altLang="nl-NL" dirty="0"/>
              <a:t> lub </a:t>
            </a:r>
            <a:r>
              <a:rPr lang="nl-NL" altLang="nl-NL" dirty="0" err="1"/>
              <a:t>przedmiotem</a:t>
            </a:r>
            <a:r>
              <a:rPr lang="nl-NL" altLang="nl-NL" dirty="0"/>
              <a:t>” </a:t>
            </a:r>
            <a:r>
              <a:rPr lang="nl-NL" altLang="nl-NL" dirty="0" err="1"/>
              <a:t>jest</a:t>
            </a:r>
            <a:r>
              <a:rPr lang="nl-NL" altLang="nl-NL" dirty="0"/>
              <a:t> </a:t>
            </a:r>
            <a:r>
              <a:rPr lang="nl-NL" altLang="nl-NL" dirty="0" err="1"/>
              <a:t>powszechny</a:t>
            </a:r>
            <a:r>
              <a:rPr lang="nl-NL" altLang="nl-NL" dirty="0"/>
              <a:t> w </a:t>
            </a:r>
            <a:r>
              <a:rPr lang="nl-NL" altLang="nl-NL" dirty="0" err="1"/>
              <a:t>sektorze</a:t>
            </a:r>
            <a:r>
              <a:rPr lang="nl-NL" altLang="nl-NL" dirty="0"/>
              <a:t> </a:t>
            </a:r>
            <a:r>
              <a:rPr lang="nl-NL" altLang="nl-NL" dirty="0" err="1"/>
              <a:t>przemysłowym</a:t>
            </a:r>
            <a:r>
              <a:rPr lang="nl-NL" altLang="nl-NL" dirty="0"/>
              <a:t> (42% </a:t>
            </a:r>
            <a:r>
              <a:rPr lang="nl-NL" altLang="nl-NL" dirty="0" err="1"/>
              <a:t>wypadków</a:t>
            </a:r>
            <a:r>
              <a:rPr lang="nl-NL" altLang="nl-NL" dirty="0"/>
              <a:t> w </a:t>
            </a:r>
            <a:r>
              <a:rPr lang="nl-NL" altLang="nl-NL" dirty="0" err="1"/>
              <a:t>tym</a:t>
            </a:r>
            <a:r>
              <a:rPr lang="nl-NL" altLang="nl-NL" dirty="0"/>
              <a:t> </a:t>
            </a:r>
            <a:r>
              <a:rPr lang="nl-NL" altLang="nl-NL" dirty="0" err="1"/>
              <a:t>sektorze</a:t>
            </a:r>
            <a:r>
              <a:rPr lang="nl-NL" altLang="nl-NL" dirty="0"/>
              <a:t>). </a:t>
            </a:r>
            <a:r>
              <a:rPr lang="nl-NL" altLang="nl-NL" dirty="0" err="1"/>
              <a:t>Większość</a:t>
            </a:r>
            <a:r>
              <a:rPr lang="nl-NL" altLang="nl-NL" dirty="0"/>
              <a:t> </a:t>
            </a:r>
            <a:r>
              <a:rPr lang="nl-NL" altLang="nl-NL" dirty="0" err="1"/>
              <a:t>wypadków</a:t>
            </a:r>
            <a:r>
              <a:rPr lang="nl-NL" altLang="nl-NL" dirty="0"/>
              <a:t> </a:t>
            </a:r>
            <a:r>
              <a:rPr lang="nl-NL" altLang="nl-NL" dirty="0" err="1"/>
              <a:t>to</a:t>
            </a:r>
            <a:r>
              <a:rPr lang="nl-NL" altLang="nl-NL" dirty="0"/>
              <a:t> </a:t>
            </a:r>
            <a:r>
              <a:rPr lang="nl-NL" altLang="nl-NL" dirty="0" err="1"/>
              <a:t>wypadki</a:t>
            </a:r>
            <a:r>
              <a:rPr lang="nl-NL" altLang="nl-NL" dirty="0"/>
              <a:t>, w </a:t>
            </a:r>
            <a:r>
              <a:rPr lang="nl-NL" altLang="nl-NL" dirty="0" err="1"/>
              <a:t>których</a:t>
            </a:r>
            <a:r>
              <a:rPr lang="nl-NL" altLang="nl-NL" dirty="0"/>
              <a:t> </a:t>
            </a:r>
            <a:r>
              <a:rPr lang="nl-NL" altLang="nl-NL" dirty="0" err="1"/>
              <a:t>ofiara</a:t>
            </a:r>
            <a:r>
              <a:rPr lang="nl-NL" altLang="nl-NL" dirty="0"/>
              <a:t> </a:t>
            </a:r>
            <a:r>
              <a:rPr lang="nl-NL" altLang="nl-NL" dirty="0" err="1"/>
              <a:t>miała</a:t>
            </a:r>
            <a:r>
              <a:rPr lang="nl-NL" altLang="nl-NL" dirty="0"/>
              <a:t> </a:t>
            </a:r>
            <a:r>
              <a:rPr lang="nl-NL" altLang="nl-NL" dirty="0" err="1"/>
              <a:t>kontakt</a:t>
            </a:r>
            <a:r>
              <a:rPr lang="nl-NL" altLang="nl-NL" dirty="0"/>
              <a:t> </a:t>
            </a:r>
            <a:r>
              <a:rPr lang="nl-NL" altLang="nl-NL" dirty="0" err="1"/>
              <a:t>z</a:t>
            </a:r>
            <a:r>
              <a:rPr lang="nl-NL" altLang="nl-NL" dirty="0"/>
              <a:t> </a:t>
            </a:r>
            <a:r>
              <a:rPr lang="nl-NL" altLang="nl-NL" dirty="0" err="1"/>
              <a:t>ruchomymi</a:t>
            </a:r>
            <a:r>
              <a:rPr lang="nl-NL" altLang="nl-NL" dirty="0"/>
              <a:t> </a:t>
            </a:r>
            <a:r>
              <a:rPr lang="nl-NL" altLang="nl-NL" dirty="0" err="1"/>
              <a:t>częściami</a:t>
            </a:r>
            <a:r>
              <a:rPr lang="nl-NL" altLang="nl-NL" dirty="0"/>
              <a:t> </a:t>
            </a:r>
            <a:r>
              <a:rPr lang="nl-NL" altLang="nl-NL" dirty="0" err="1"/>
              <a:t>maszyny</a:t>
            </a:r>
            <a:r>
              <a:rPr lang="nl-NL" altLang="nl-NL"/>
              <a:t> (69%).</a:t>
            </a:r>
            <a:endParaRPr lang="nl-NL" alt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3791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1343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0A949-70DF-BB55-A68B-3A687EA30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55E5781-53E6-2271-7599-EAB71D09A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C1CE9B6-0EF9-B3E0-9305-EC8DA4DF41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254664-9756-BCF7-B1ED-868C2F666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0229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2386A-E5EF-C1D1-C4AC-1AE21F914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A6DA45B-A2ED-C08C-0361-B6161A8F5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67AC5F0-9B29-23C7-6F3E-42AAE40A5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2C1687-9B42-418E-74EC-589115BB0E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3166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>
              <a:latin typeface="Verdana"/>
              <a:ea typeface="ＭＳ Ｐゴシック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7321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6903CF-E40F-AD8D-F38D-5612A9EA3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B0F0C89-A1BE-A078-D52C-0FC23138D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27133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74269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199294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502057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3150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44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84868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62577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9770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883034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4680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6C9FE9-8AEB-CF6C-83D7-DF4E90359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C62901-FF00-CD34-E0F0-95D37F8BF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014119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748278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36274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559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52504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26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C88C6D-6C2C-D49C-FAF0-A2AF0322E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A0DD0E-58D0-54DC-C29E-8F2E6DE8F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3C59C1-87C1-6413-A1E2-18BD1C38A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40381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D84C65-8B7C-D016-31F8-BBD1B58F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6E5838-03B0-09BA-56AE-AC24D76B7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1874D1F-CC25-10E7-81E0-E10D5F16D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34B8AA2-FFA9-296A-8EEE-43019FA8F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6C3EEE7-4C50-B91A-3D31-247759EFA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72819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3B295-4B93-27DD-7A5F-4649780BA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8"/>
            <a:ext cx="10515600" cy="906904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1546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48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AFC75-0219-2F44-E0BF-A49B68C3A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2704AC-6C53-DD61-08CC-4329C24E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79653E8-37E4-C7CF-91D7-656DC55D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0937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08A3BAC-1495-8167-5DEE-1B810287D9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A551EE5-4177-89A1-04CB-E4EB9F7C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F548E75D-E2F0-7354-97E2-BD7A8A37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4140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36474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5C343283-DAB4-CD4E-B9A5-9033E036D78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5EBA499-CB8E-8757-6CE8-509E86DAB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3A547-C78D-7C22-67AB-F89665D80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13" name="Afbeelding 12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947DEBA7-211F-B70A-6896-42CE64A2561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85037" y="6232294"/>
            <a:ext cx="1868763" cy="53549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77BF7DD-20FA-1880-7BD6-C0400D5FB3D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19371" y="6460672"/>
            <a:ext cx="6415708" cy="26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2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4D8CFF1-C3F7-B36C-11EC-8DF4F0DF4FE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3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86CD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64268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5xbeter.n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hyperlink" Target="http://www.5xbeter.nl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5xbeter.n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5xbeter.n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B208A-05ED-1F6E-E3CD-8C3FCFF02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169" y="428233"/>
            <a:ext cx="10505661" cy="1002361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</a:rPr>
              <a:t>Szkolenie BHP</a:t>
            </a:r>
            <a:br/>
            <a:r>
              <a:rPr lang="pl-PL" dirty="0">
                <a:latin typeface="Arial" panose="020B0604020202020204" pitchFamily="34" charset="0"/>
              </a:rPr>
              <a:t>Bezpieczeństwo maszyn: Walcarka do metalu i profili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1C324E1-BC5B-18EE-A0AD-DC4385409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168" y="1430594"/>
            <a:ext cx="10505661" cy="366680"/>
          </a:xfrm>
        </p:spPr>
        <p:txBody>
          <a:bodyPr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</a:rPr>
              <a:t>Nazwa firmy i data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DE84BC9-D223-C667-6F00-C9574FD55819}"/>
              </a:ext>
            </a:extLst>
          </p:cNvPr>
          <p:cNvSpPr/>
          <p:nvPr/>
        </p:nvSpPr>
        <p:spPr>
          <a:xfrm>
            <a:off x="843169" y="1954160"/>
            <a:ext cx="10505661" cy="38419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Afbeelding met industrie, machine, engineering, staal&#10;&#10;Automatisch gegenereerde beschrijving">
            <a:extLst>
              <a:ext uri="{FF2B5EF4-FFF2-40B4-BE49-F238E27FC236}">
                <a16:creationId xmlns:a16="http://schemas.microsoft.com/office/drawing/2014/main" id="{AD796821-2D14-B799-F893-49211A2F11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03" r="2699" b="8797"/>
          <a:stretch/>
        </p:blipFill>
        <p:spPr>
          <a:xfrm>
            <a:off x="843168" y="1954160"/>
            <a:ext cx="10505661" cy="384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30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64FB19B8-7700-E1B5-8D14-978A76C07DAE}"/>
              </a:ext>
            </a:extLst>
          </p:cNvPr>
          <p:cNvSpPr/>
          <p:nvPr/>
        </p:nvSpPr>
        <p:spPr>
          <a:xfrm>
            <a:off x="6803665" y="1781006"/>
            <a:ext cx="4540195" cy="3910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98208728-03D3-BDB9-B17C-77F739714D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9445" b="51404"/>
          <a:stretch>
            <a:fillRect/>
          </a:stretch>
        </p:blipFill>
        <p:spPr>
          <a:xfrm>
            <a:off x="1" y="1444623"/>
            <a:ext cx="2626484" cy="9608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54211E-D0BB-DA43-90EC-ADA3CF04A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1712623"/>
            <a:ext cx="4758577" cy="649705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Spis treści</a:t>
            </a:r>
            <a:endParaRPr lang="pl-P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D83F33D-4636-13C8-D549-A256858C2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C6B79CA-06D8-F486-ED01-3CD3B79C328F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200" dirty="0">
                <a:latin typeface="Arial" panose="020B0604020202020204" pitchFamily="34" charset="0"/>
              </a:rPr>
              <a:t>Pracuj bezpiecznie i zdrowo  </a:t>
            </a:r>
            <a:r>
              <a:rPr lang="pl-PL" sz="22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 sz="2200" dirty="0"/>
              <a:t>  </a:t>
            </a:r>
            <a:r>
              <a:rPr lang="pl-PL" sz="2200" b="0" dirty="0">
                <a:latin typeface="Arial" panose="020B0604020202020204" pitchFamily="34" charset="0"/>
              </a:rPr>
              <a:t>Bezpieczeństwo maszyn: Walcarka do metalu i profili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4E28E98-8F2D-645E-28AB-477EB31C56C7}"/>
              </a:ext>
            </a:extLst>
          </p:cNvPr>
          <p:cNvSpPr txBox="1">
            <a:spLocks/>
          </p:cNvSpPr>
          <p:nvPr/>
        </p:nvSpPr>
        <p:spPr>
          <a:xfrm>
            <a:off x="848139" y="2578640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Dlaczego omawiamy bezpieczeństwo maszyn?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31896CB-0AD2-E316-1E4E-31F9A11D62DC}"/>
              </a:ext>
            </a:extLst>
          </p:cNvPr>
          <p:cNvSpPr txBox="1">
            <a:spLocks/>
          </p:cNvSpPr>
          <p:nvPr/>
        </p:nvSpPr>
        <p:spPr>
          <a:xfrm>
            <a:off x="848139" y="3329246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Przyczyny wypadków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5A1C747-42BC-5987-88E4-417EA0055C7A}"/>
              </a:ext>
            </a:extLst>
          </p:cNvPr>
          <p:cNvSpPr txBox="1">
            <a:spLocks/>
          </p:cNvSpPr>
          <p:nvPr/>
        </p:nvSpPr>
        <p:spPr>
          <a:xfrm>
            <a:off x="848140" y="3857708"/>
            <a:ext cx="5699244" cy="6807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Bezpieczna maszyna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0F27419-2916-DAC3-F86E-0836EEAE33BE}"/>
              </a:ext>
            </a:extLst>
          </p:cNvPr>
          <p:cNvSpPr txBox="1">
            <a:spLocks/>
          </p:cNvSpPr>
          <p:nvPr/>
        </p:nvSpPr>
        <p:spPr>
          <a:xfrm>
            <a:off x="848139" y="4430456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Co możesz zrobić sam(a)?</a:t>
            </a:r>
          </a:p>
        </p:txBody>
      </p:sp>
      <p:pic>
        <p:nvPicPr>
          <p:cNvPr id="12" name="Afbeelding 11" descr="Afbeelding met kleding, persoon, machine, engineering&#10;&#10;Automatisch gegenereerde beschrijving">
            <a:extLst>
              <a:ext uri="{FF2B5EF4-FFF2-40B4-BE49-F238E27FC236}">
                <a16:creationId xmlns:a16="http://schemas.microsoft.com/office/drawing/2014/main" id="{8833FB81-6BAA-665C-2A24-2706A22FC5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266" t="2188" r="16020" b="1"/>
          <a:stretch/>
        </p:blipFill>
        <p:spPr>
          <a:xfrm>
            <a:off x="6803665" y="1781006"/>
            <a:ext cx="4540195" cy="391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5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27564-1F85-0917-9DC9-1E1B94970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9245CB90-8EB5-4718-F7F1-A5EFB2ED3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>
            <a:normAutofit fontScale="92500"/>
          </a:bodyPr>
          <a:lstStyle/>
          <a:p>
            <a:pPr marL="0" indent="0" algn="l" eaLnBrk="1" hangingPunct="1">
              <a:buFontTx/>
              <a:buNone/>
              <a:defRPr/>
            </a:pPr>
            <a:r>
              <a:rPr lang="pl-PL" altLang="nl-NL" sz="1400" dirty="0">
                <a:solidFill>
                  <a:schemeClr val="bg1"/>
                </a:solidFill>
              </a:rPr>
              <a:t>Źródło:  Monitor wypadków przy pracy (</a:t>
            </a:r>
            <a:r>
              <a:rPr lang="pl-PL" altLang="nl-NL" sz="1400" i="1" dirty="0">
                <a:solidFill>
                  <a:schemeClr val="bg1"/>
                </a:solidFill>
              </a:rPr>
              <a:t>Monitor Arbeidsongevallen</a:t>
            </a:r>
            <a:r>
              <a:rPr lang="pl-PL" altLang="nl-NL" sz="1400" dirty="0">
                <a:solidFill>
                  <a:schemeClr val="bg1"/>
                </a:solidFill>
              </a:rPr>
              <a:t>) 2023 – Holenderska Inspekcja Pracy</a:t>
            </a: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8F4CC597-5922-C51B-57A1-08FFADF2E7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034" r="1" b="51404"/>
          <a:stretch>
            <a:fillRect/>
          </a:stretch>
        </p:blipFill>
        <p:spPr>
          <a:xfrm>
            <a:off x="0" y="1407753"/>
            <a:ext cx="4427493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CC065348-8405-65CC-B29F-880D5904CD44}"/>
              </a:ext>
            </a:extLst>
          </p:cNvPr>
          <p:cNvSpPr txBox="1">
            <a:spLocks/>
          </p:cNvSpPr>
          <p:nvPr/>
        </p:nvSpPr>
        <p:spPr>
          <a:xfrm>
            <a:off x="848139" y="1533886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ts val="2080"/>
              </a:lnSpc>
            </a:pPr>
            <a:r>
              <a:rPr lang="pl-PL" sz="1900" dirty="0">
                <a:solidFill>
                  <a:schemeClr val="bg1"/>
                </a:solidFill>
                <a:latin typeface="Arial" panose="020B0604020202020204" pitchFamily="34" charset="0"/>
              </a:rPr>
              <a:t>Dlaczego omawiamy</a:t>
            </a:r>
            <a:br>
              <a:rPr lang="pl-PL" sz="19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l-PL" sz="1900" dirty="0">
                <a:solidFill>
                  <a:schemeClr val="bg1"/>
                </a:solidFill>
                <a:latin typeface="Arial" panose="020B0604020202020204" pitchFamily="34" charset="0"/>
              </a:rPr>
              <a:t>bezpieczeństwo maszyn?</a:t>
            </a:r>
            <a:endParaRPr lang="pl-PL" sz="19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AEDF9F1-A8CB-6A82-8E23-89CCC4F8EA06}"/>
              </a:ext>
            </a:extLst>
          </p:cNvPr>
          <p:cNvSpPr txBox="1">
            <a:spLocks/>
          </p:cNvSpPr>
          <p:nvPr/>
        </p:nvSpPr>
        <p:spPr>
          <a:xfrm>
            <a:off x="848139" y="2590368"/>
            <a:ext cx="3921371" cy="838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kern="100" dirty="0">
                <a:solidFill>
                  <a:schemeClr val="tx1"/>
                </a:solidFill>
                <a:latin typeface="Arial" panose="020B0604020202020204" pitchFamily="34" charset="0"/>
              </a:rPr>
              <a:t>Duży udział w liczbie zgłoszonych wypadków przy pracy.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C294845-7E48-3983-F5CD-F65B06264DC1}"/>
              </a:ext>
            </a:extLst>
          </p:cNvPr>
          <p:cNvSpPr txBox="1">
            <a:spLocks/>
          </p:cNvSpPr>
          <p:nvPr/>
        </p:nvSpPr>
        <p:spPr>
          <a:xfrm>
            <a:off x="848139" y="3758121"/>
            <a:ext cx="3855535" cy="838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kern="100" dirty="0">
                <a:solidFill>
                  <a:schemeClr val="tx1"/>
                </a:solidFill>
                <a:latin typeface="Arial" panose="020B0604020202020204" pitchFamily="34" charset="0"/>
              </a:rPr>
              <a:t>Kontakt ze sprzętem roboczym lub przedmiotem: 26%.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DAD2E25-9AE2-BBAF-DB73-EC0D23E95582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200" dirty="0">
                <a:latin typeface="Arial" panose="020B0604020202020204" pitchFamily="34" charset="0"/>
              </a:rPr>
              <a:t>Pracuj bezpiecznie i zdrowo  </a:t>
            </a:r>
            <a:r>
              <a:rPr lang="pl-PL" sz="22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 sz="2200" dirty="0"/>
              <a:t>  </a:t>
            </a:r>
            <a:r>
              <a:rPr lang="pl-PL" sz="2200" b="0" dirty="0">
                <a:latin typeface="Arial" panose="020B0604020202020204" pitchFamily="34" charset="0"/>
              </a:rPr>
              <a:t>Bezpieczeństwo maszyn: Walcarka do metalu i profili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Afbeelding 2">
            <a:extLst>
              <a:ext uri="{FF2B5EF4-FFF2-40B4-BE49-F238E27FC236}">
                <a16:creationId xmlns:a16="http://schemas.microsoft.com/office/drawing/2014/main" id="{D1F964FB-BD14-7C34-6A71-9AFB9D811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84" r="284"/>
          <a:stretch/>
        </p:blipFill>
        <p:spPr bwMode="auto">
          <a:xfrm>
            <a:off x="5007274" y="2275028"/>
            <a:ext cx="6884372" cy="35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ndertitel 2">
            <a:extLst>
              <a:ext uri="{FF2B5EF4-FFF2-40B4-BE49-F238E27FC236}">
                <a16:creationId xmlns:a16="http://schemas.microsoft.com/office/drawing/2014/main" id="{8E2A52D8-EED6-C8EE-CE30-6AEE33E82906}"/>
              </a:ext>
            </a:extLst>
          </p:cNvPr>
          <p:cNvSpPr txBox="1">
            <a:spLocks/>
          </p:cNvSpPr>
          <p:nvPr/>
        </p:nvSpPr>
        <p:spPr>
          <a:xfrm>
            <a:off x="5001043" y="1924941"/>
            <a:ext cx="6498452" cy="288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  <a:defRPr/>
            </a:pPr>
            <a:r>
              <a:rPr lang="pl-PL"/>
              <a:t>Zakończone dochodzenia w sprawie wypadków z 2023 roku, z podziałem na rodzaje wypadków.</a:t>
            </a:r>
          </a:p>
        </p:txBody>
      </p:sp>
    </p:spTree>
    <p:extLst>
      <p:ext uri="{BB962C8B-B14F-4D97-AF65-F5344CB8AC3E}">
        <p14:creationId xmlns:p14="http://schemas.microsoft.com/office/powerpoint/2010/main" val="238986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CCC25-AFE3-5748-8BB4-D875E9773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61A7B7-3E7C-0112-2991-8244C1DAA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3218281"/>
            <a:ext cx="9896061" cy="473846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Brak osłony.</a:t>
            </a: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AE0A17A-6FA4-F8D0-CAB6-0A2ED06C2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8DA2B7F-B83F-2B07-F0B0-FE658D8607B5}"/>
              </a:ext>
            </a:extLst>
          </p:cNvPr>
          <p:cNvSpPr txBox="1">
            <a:spLocks/>
          </p:cNvSpPr>
          <p:nvPr/>
        </p:nvSpPr>
        <p:spPr>
          <a:xfrm>
            <a:off x="848139" y="3779391"/>
            <a:ext cx="4758577" cy="7846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Osłona jest obecna, ale niewystarczająco skuteczna.</a:t>
            </a: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653C9B2-9789-2513-F917-67BCA52C1523}"/>
              </a:ext>
            </a:extLst>
          </p:cNvPr>
          <p:cNvSpPr txBox="1">
            <a:spLocks/>
          </p:cNvSpPr>
          <p:nvPr/>
        </p:nvSpPr>
        <p:spPr>
          <a:xfrm>
            <a:off x="843168" y="4642396"/>
            <a:ext cx="448712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Zdjęcie osłony.</a:t>
            </a: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C10F49C-E08B-21E2-ADAF-0AB8019B5633}"/>
              </a:ext>
            </a:extLst>
          </p:cNvPr>
          <p:cNvSpPr txBox="1">
            <a:spLocks/>
          </p:cNvSpPr>
          <p:nvPr/>
        </p:nvSpPr>
        <p:spPr>
          <a:xfrm>
            <a:off x="848139" y="5280812"/>
            <a:ext cx="5671194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285750" indent="-285750" algn="l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Nieprawidłowa obsługa.</a:t>
            </a: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5F959EA-437E-D80F-3275-8028C4D42CDD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200" dirty="0">
                <a:latin typeface="Arial" panose="020B0604020202020204" pitchFamily="34" charset="0"/>
              </a:rPr>
              <a:t>Pracuj bezpiecznie i zdrowo  </a:t>
            </a:r>
            <a:r>
              <a:rPr lang="pl-PL" sz="22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 sz="2200" dirty="0"/>
              <a:t>  </a:t>
            </a:r>
            <a:r>
              <a:rPr lang="pl-PL" sz="2200" b="0" dirty="0">
                <a:latin typeface="Arial" panose="020B0604020202020204" pitchFamily="34" charset="0"/>
              </a:rPr>
              <a:t>Bezpieczeństwo maszyn: Walcarka do metalu i profili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F526BC47-D440-27A1-D549-8954CCABE3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205" r="1" b="51404"/>
          <a:stretch>
            <a:fillRect/>
          </a:stretch>
        </p:blipFill>
        <p:spPr>
          <a:xfrm>
            <a:off x="0" y="1407753"/>
            <a:ext cx="4336542" cy="96085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DE288A6F-8110-CA56-09A1-530C46759AD0}"/>
              </a:ext>
            </a:extLst>
          </p:cNvPr>
          <p:cNvSpPr txBox="1">
            <a:spLocks/>
          </p:cNvSpPr>
          <p:nvPr/>
        </p:nvSpPr>
        <p:spPr>
          <a:xfrm>
            <a:off x="848139" y="2631514"/>
            <a:ext cx="9896061" cy="4738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ct val="100000"/>
              </a:lnSpc>
              <a:buClr>
                <a:srgbClr val="E30613"/>
              </a:buClr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Przyczyna kontaktu z ruchomymi częściami:</a:t>
            </a: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C065348-8405-65CC-B29F-880D5904CD44}"/>
              </a:ext>
            </a:extLst>
          </p:cNvPr>
          <p:cNvSpPr txBox="1">
            <a:spLocks/>
          </p:cNvSpPr>
          <p:nvPr/>
        </p:nvSpPr>
        <p:spPr>
          <a:xfrm>
            <a:off x="848139" y="1532918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ts val="2080"/>
              </a:lnSpc>
            </a:pPr>
            <a:r>
              <a:rPr lang="pl-PL" sz="1900" dirty="0">
                <a:solidFill>
                  <a:schemeClr val="bg1"/>
                </a:solidFill>
                <a:latin typeface="Arial" panose="020B0604020202020204" pitchFamily="34" charset="0"/>
              </a:rPr>
              <a:t>Dlaczego omawiamy</a:t>
            </a:r>
            <a:br>
              <a:rPr lang="pl-PL" sz="19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l-PL" sz="1900" dirty="0">
                <a:solidFill>
                  <a:schemeClr val="bg1"/>
                </a:solidFill>
                <a:latin typeface="Arial" panose="020B0604020202020204" pitchFamily="34" charset="0"/>
              </a:rPr>
              <a:t>bezpieczeństwo maszyn?</a:t>
            </a:r>
            <a:endParaRPr lang="pl-PL" sz="19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 descr="Afbeelding met machine, fabriek, industrie, overdekt&#10;&#10;Door AI gegenereerde inhoud is mogelijk onjuist.">
            <a:extLst>
              <a:ext uri="{FF2B5EF4-FFF2-40B4-BE49-F238E27FC236}">
                <a16:creationId xmlns:a16="http://schemas.microsoft.com/office/drawing/2014/main" id="{15B53FBA-3F69-E29A-E42A-C7D0F242B02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563" t="16155" r="15516" b="8383"/>
          <a:stretch>
            <a:fillRect/>
          </a:stretch>
        </p:blipFill>
        <p:spPr>
          <a:xfrm>
            <a:off x="6861713" y="1781007"/>
            <a:ext cx="4424102" cy="391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8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182F-78E3-0AFB-C189-A74D56627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B70586-CA70-3DE3-73DC-C9B1EE263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40" y="2652885"/>
            <a:ext cx="5779432" cy="1023991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charset="0"/>
              </a:rPr>
              <a:t>Wciągnięcie odzieży, włosów, biżuterii</a:t>
            </a:r>
            <a:b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charset="0"/>
              </a:rPr>
            </a:b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charset="0"/>
              </a:rPr>
              <a:t>i rękawic przez obracające się części.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776E472-2670-85DB-3C4B-C45BA1D94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56918AB-E4E3-F5E2-6067-EECEFB7C9F19}"/>
              </a:ext>
            </a:extLst>
          </p:cNvPr>
          <p:cNvSpPr txBox="1">
            <a:spLocks/>
          </p:cNvSpPr>
          <p:nvPr/>
        </p:nvSpPr>
        <p:spPr>
          <a:xfrm>
            <a:off x="843168" y="3736116"/>
            <a:ext cx="5137710" cy="21250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algn="l">
              <a:lnSpc>
                <a:spcPct val="100000"/>
              </a:lnSpc>
            </a:pPr>
            <a:r>
              <a:rPr lang="pl-PL" altLang="nl-NL" sz="200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Poważne i trwałe obrażenia ciała:</a:t>
            </a:r>
          </a:p>
          <a:p>
            <a:pPr marL="457200" algn="l">
              <a:lnSpc>
                <a:spcPct val="100000"/>
              </a:lnSpc>
            </a:pP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Amputacja i złamania palców, dłoni, ramion lub obrażenia wewnętrzne. Złamania i rozległe rany szarpane innych części ciała, powodujące utratę ich funkcji.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FF8A202-6973-2558-6443-46C3A7137433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200" dirty="0">
                <a:latin typeface="Arial" panose="020B0604020202020204" pitchFamily="34" charset="0"/>
              </a:rPr>
              <a:t>Pracuj bezpiecznie i zdrowo  </a:t>
            </a:r>
            <a:r>
              <a:rPr lang="pl-PL" sz="22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 sz="2200" dirty="0"/>
              <a:t>  </a:t>
            </a:r>
            <a:r>
              <a:rPr lang="pl-PL" sz="2200" b="0" dirty="0">
                <a:latin typeface="Arial" panose="020B0604020202020204" pitchFamily="34" charset="0"/>
              </a:rPr>
              <a:t>Bezpieczeństwo maszyn: Walcarka do metalu i profili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1A76A16A-95FD-4B17-81B8-3EF2B15351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917" r="1" b="51404"/>
          <a:stretch>
            <a:fillRect/>
          </a:stretch>
        </p:blipFill>
        <p:spPr>
          <a:xfrm>
            <a:off x="0" y="1407753"/>
            <a:ext cx="4927890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6A4E7D4F-241E-6817-EE27-E718A200BB2C}"/>
              </a:ext>
            </a:extLst>
          </p:cNvPr>
          <p:cNvSpPr txBox="1">
            <a:spLocks/>
          </p:cNvSpPr>
          <p:nvPr/>
        </p:nvSpPr>
        <p:spPr>
          <a:xfrm>
            <a:off x="848140" y="1562870"/>
            <a:ext cx="4428196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ts val="2080"/>
              </a:lnSpc>
            </a:pPr>
            <a:r>
              <a:rPr lang="pl-PL" sz="1900" dirty="0">
                <a:solidFill>
                  <a:schemeClr val="bg1"/>
                </a:solidFill>
                <a:latin typeface="Arial" panose="020B0604020202020204" pitchFamily="34" charset="0"/>
              </a:rPr>
              <a:t>Przyczyny wypadków podczas użycia walcarki do metalu</a:t>
            </a:r>
            <a:endParaRPr lang="pl-PL" sz="19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 descr="Afbeelding met machine, fabriek, industrie, overdekt&#10;&#10;Door AI gegenereerde inhoud is mogelijk onjuist.">
            <a:extLst>
              <a:ext uri="{FF2B5EF4-FFF2-40B4-BE49-F238E27FC236}">
                <a16:creationId xmlns:a16="http://schemas.microsoft.com/office/drawing/2014/main" id="{A40A59E2-CD46-81AE-714C-6C027EEA24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563" t="16155" r="15516" b="8383"/>
          <a:stretch>
            <a:fillRect/>
          </a:stretch>
        </p:blipFill>
        <p:spPr>
          <a:xfrm>
            <a:off x="6861713" y="1781007"/>
            <a:ext cx="4424102" cy="391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7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24228-AE4E-5929-7933-C88A0736B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C7CF1-D756-7396-4974-D7775C554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496614"/>
            <a:ext cx="11100845" cy="549957"/>
          </a:xfrm>
        </p:spPr>
        <p:txBody>
          <a:bodyPr>
            <a:noAutofit/>
          </a:bodyPr>
          <a:lstStyle/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Preferowane jest sterowanie ręczne lub nożne zamiast trybu automatycznego.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AD94DF-05F9-44C9-D67A-132FCAB01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087F3D0-EA70-34A3-D4AD-02CF1B665A1B}"/>
              </a:ext>
            </a:extLst>
          </p:cNvPr>
          <p:cNvSpPr txBox="1">
            <a:spLocks/>
          </p:cNvSpPr>
          <p:nvPr/>
        </p:nvSpPr>
        <p:spPr>
          <a:xfrm>
            <a:off x="848139" y="3020761"/>
            <a:ext cx="10761083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Na elementach sterowniczych powinien być wyraźnie oznaczony kierunek walcowania.</a:t>
            </a:r>
            <a:endParaRPr lang="pl-PL" altLang="nl-N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Lucida Grande" panose="020B06000405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6ACDA1B-D2E7-8107-A2A9-A4C66EB3EC83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200" dirty="0">
                <a:latin typeface="Arial" panose="020B0604020202020204" pitchFamily="34" charset="0"/>
              </a:rPr>
              <a:t>Pracuj bezpiecznie i zdrowo  </a:t>
            </a:r>
            <a:r>
              <a:rPr lang="pl-PL" sz="22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 sz="2200" dirty="0"/>
              <a:t>  </a:t>
            </a:r>
            <a:r>
              <a:rPr lang="pl-PL" sz="2200" b="0" dirty="0">
                <a:latin typeface="Arial" panose="020B0604020202020204" pitchFamily="34" charset="0"/>
              </a:rPr>
              <a:t>Bezpieczeństwo maszyn: Walcarka do metalu i profili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49AA710-101E-331C-5A12-642D8BA1D8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226" b="51404"/>
          <a:stretch/>
        </p:blipFill>
        <p:spPr>
          <a:xfrm>
            <a:off x="-1" y="1407753"/>
            <a:ext cx="3766243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594B4D8D-7B15-B7BA-3F9E-445B1E1A8BAD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Bezpieczna maszyna</a:t>
            </a:r>
            <a:endParaRPr lang="pl-P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7B9D871-945A-93C3-D259-DE0C54FBFB68}"/>
              </a:ext>
            </a:extLst>
          </p:cNvPr>
          <p:cNvSpPr txBox="1">
            <a:spLocks/>
          </p:cNvSpPr>
          <p:nvPr/>
        </p:nvSpPr>
        <p:spPr>
          <a:xfrm>
            <a:off x="848139" y="3577714"/>
            <a:ext cx="10519682" cy="6726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ts val="26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Sprawdź, czy sterowanie ręczne lub nożne jest wyposażone w funkcję zatrzymania lub czy znajduje się w bezpiecznej odległości.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29925D9-D589-560E-F1BC-73D566C6A5A8}"/>
              </a:ext>
            </a:extLst>
          </p:cNvPr>
          <p:cNvSpPr txBox="1">
            <a:spLocks/>
          </p:cNvSpPr>
          <p:nvPr/>
        </p:nvSpPr>
        <p:spPr>
          <a:xfrm>
            <a:off x="848139" y="4441266"/>
            <a:ext cx="10761083" cy="7854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ts val="26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Podczas korzystania z trybu automatycznego zawsze zachowuj bezpieczną odległość 1 wyciągniętego ramienia.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916A4D5-8527-A6E4-F608-04915A5CDCCD}"/>
              </a:ext>
            </a:extLst>
          </p:cNvPr>
          <p:cNvSpPr txBox="1">
            <a:spLocks/>
          </p:cNvSpPr>
          <p:nvPr/>
        </p:nvSpPr>
        <p:spPr>
          <a:xfrm>
            <a:off x="848139" y="5303027"/>
            <a:ext cx="9685749" cy="9222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ts val="26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Sprawdź, czy w każdym miejscu, w którym obsługiwana jest walcarka, znajduje się wyłącznik awaryjny.</a:t>
            </a:r>
          </a:p>
        </p:txBody>
      </p:sp>
    </p:spTree>
    <p:extLst>
      <p:ext uri="{BB962C8B-B14F-4D97-AF65-F5344CB8AC3E}">
        <p14:creationId xmlns:p14="http://schemas.microsoft.com/office/powerpoint/2010/main" val="335324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9931C-FBA2-4318-03A6-748D95F3D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C83C1F4-D49E-1417-FF99-E895592B8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6B0B6EF2-7512-D001-CEE1-20065BD7B3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384" r="-1" b="51404"/>
          <a:stretch>
            <a:fillRect/>
          </a:stretch>
        </p:blipFill>
        <p:spPr>
          <a:xfrm>
            <a:off x="0" y="1411363"/>
            <a:ext cx="4498960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D6FF8EB7-FABB-F789-C0F8-E0C5AFC406E6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Co możesz zrobić sam(a)?</a:t>
            </a:r>
            <a:endParaRPr lang="pl-P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28CBF4B-B471-5B33-F526-4F2E57AB6F5C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2637373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u="sng" dirty="0">
                <a:solidFill>
                  <a:schemeClr val="tx1"/>
                </a:solidFill>
                <a:latin typeface="Arial" panose="020B0604020202020204" pitchFamily="34" charset="0"/>
              </a:rPr>
              <a:t>Nie</a:t>
            </a: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 noś rękawic.</a:t>
            </a: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224904-C9D8-4A74-6757-CF9EC3DDBB99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200" dirty="0">
                <a:latin typeface="Arial" panose="020B0604020202020204" pitchFamily="34" charset="0"/>
              </a:rPr>
              <a:t>Pracuj bezpiecznie i zdrowo  </a:t>
            </a:r>
            <a:r>
              <a:rPr lang="pl-PL" sz="22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 sz="2200" dirty="0"/>
              <a:t>  </a:t>
            </a:r>
            <a:r>
              <a:rPr lang="pl-PL" sz="2200" b="0" dirty="0">
                <a:latin typeface="Arial" panose="020B0604020202020204" pitchFamily="34" charset="0"/>
              </a:rPr>
              <a:t>Bezpieczeństwo maszyn: Walcarka do metalu i profili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E19E7C6-5866-5119-AA19-A56B37BC2C60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3259164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Testuj wyłącznik awaryjny.</a:t>
            </a: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E56A288-24C0-4060-E5B3-5835CCAB4E3B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3880955"/>
            <a:ext cx="5247861" cy="1016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Zapobiegaj wciągnięciu włosów, odzieży</a:t>
            </a:r>
            <a:b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i biżuterii przez walcarkę.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C743023-A5CA-C24D-CA81-AF2FBC600BB3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4820288"/>
            <a:ext cx="5247861" cy="4727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  <a:t>Zachowaj bezpieczną odległość od walcarki.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911F44E-A001-D133-EE5E-CB32260B8672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5578482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Nigdy nie pomijaj żadnych zabezpieczeń.</a:t>
            </a: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AB3F8CE1-67FF-FAF6-1083-E5127B463218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3371022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Jeśli brakuje jakichkolwiek zabezpieczeń lub zostały one pominięte, omów to</a:t>
            </a:r>
            <a:b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z przełożonym.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5496FAC7-AF82-F748-752C-2A51BD580FA2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4547648"/>
            <a:ext cx="4930870" cy="11296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Nie rozpoczynaj pracy, jeśli masz jakiekolwiek wątpliwości związane</a:t>
            </a:r>
            <a:b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z bezpieczeństwem maszyny. Omów to z przełożonym.</a:t>
            </a:r>
          </a:p>
        </p:txBody>
      </p:sp>
      <p:pic>
        <p:nvPicPr>
          <p:cNvPr id="19" name="Tijdelijke aanduiding voor inhoud 23" descr="verbodsbord_handschoenen.pdf">
            <a:extLst>
              <a:ext uri="{FF2B5EF4-FFF2-40B4-BE49-F238E27FC236}">
                <a16:creationId xmlns:a16="http://schemas.microsoft.com/office/drawing/2014/main" id="{9CE9D0BE-5B0C-8344-50D7-96B18BC85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39" r="-11539"/>
          <a:stretch>
            <a:fillRect/>
          </a:stretch>
        </p:blipFill>
        <p:spPr>
          <a:xfrm>
            <a:off x="8386040" y="1517796"/>
            <a:ext cx="1633271" cy="1326808"/>
          </a:xfrm>
          <a:prstGeom prst="rect">
            <a:avLst/>
          </a:prstGeom>
        </p:spPr>
      </p:pic>
      <p:pic>
        <p:nvPicPr>
          <p:cNvPr id="4" name="Afbeelding 26" descr="Sticker-veiligheidsbril-95mm.pdf">
            <a:extLst>
              <a:ext uri="{FF2B5EF4-FFF2-40B4-BE49-F238E27FC236}">
                <a16:creationId xmlns:a16="http://schemas.microsoft.com/office/drawing/2014/main" id="{445318E7-54BF-F6D2-58E5-E32AFEA329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311" y="1230383"/>
            <a:ext cx="1730619" cy="173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18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7" grpId="0"/>
      <p:bldP spid="8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47736-155C-7CEE-F470-3AEF91EC0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zwart-wit&#10;&#10;Beschrijving automatisch gegenereerd met lage betrouwbaarheid">
            <a:extLst>
              <a:ext uri="{FF2B5EF4-FFF2-40B4-BE49-F238E27FC236}">
                <a16:creationId xmlns:a16="http://schemas.microsoft.com/office/drawing/2014/main" id="{6209F36E-6C43-5E4F-7C6A-1857F3CF3B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20" b="8431"/>
          <a:stretch/>
        </p:blipFill>
        <p:spPr>
          <a:xfrm>
            <a:off x="838200" y="1138990"/>
            <a:ext cx="10505661" cy="4990878"/>
          </a:xfrm>
          <a:prstGeom prst="rect">
            <a:avLst/>
          </a:prstGeom>
        </p:spPr>
      </p:pic>
      <p:sp>
        <p:nvSpPr>
          <p:cNvPr id="6" name="Ondertitel 2">
            <a:extLst>
              <a:ext uri="{FF2B5EF4-FFF2-40B4-BE49-F238E27FC236}">
                <a16:creationId xmlns:a16="http://schemas.microsoft.com/office/drawing/2014/main" id="{0E5BB89C-0580-5871-D2F8-B4C56456CEF8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info@5xbeter.nl</a:t>
            </a: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</a:rPr>
              <a:t>   |   </a:t>
            </a: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FC31023-30A4-C5F0-C4CA-7B575F85BC4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2638" b="51404"/>
          <a:stretch>
            <a:fillRect/>
          </a:stretch>
        </p:blipFill>
        <p:spPr>
          <a:xfrm>
            <a:off x="-9938" y="1400379"/>
            <a:ext cx="2903956" cy="96085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B85874DE-444D-FE16-F32D-67262585BD22}"/>
              </a:ext>
            </a:extLst>
          </p:cNvPr>
          <p:cNvSpPr txBox="1">
            <a:spLocks/>
          </p:cNvSpPr>
          <p:nvPr/>
        </p:nvSpPr>
        <p:spPr>
          <a:xfrm>
            <a:off x="843169" y="1625032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solidFill>
                  <a:schemeClr val="bg1"/>
                </a:solidFill>
                <a:latin typeface="Arial" panose="020B0604020202020204" pitchFamily="34" charset="0"/>
              </a:rPr>
              <a:t>Pytania?</a:t>
            </a:r>
            <a:endParaRPr lang="pl-PL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A12CDA-29C1-6802-D87A-02DCD5DF3A4C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400" dirty="0">
                <a:latin typeface="Arial" panose="020B0604020202020204" pitchFamily="34" charset="0"/>
              </a:rPr>
              <a:t>Pracuj bezpiecznie i zdrowo  </a:t>
            </a:r>
            <a:r>
              <a:rPr lang="pl-PL" sz="24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 sz="2400" dirty="0"/>
              <a:t>  </a:t>
            </a:r>
            <a:r>
              <a:rPr lang="pl-PL" sz="2400" b="0" dirty="0">
                <a:latin typeface="Arial" panose="020B0604020202020204" pitchFamily="34" charset="0"/>
              </a:rPr>
              <a:t>Bezpieczeństwo maszyn: Walcarka do metalu i profili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41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6E6DB-BFFE-EF5E-6A21-4BD616761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96B3A35D-CCB5-86A6-F183-2276A39FB9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036" b="51404"/>
          <a:stretch>
            <a:fillRect/>
          </a:stretch>
        </p:blipFill>
        <p:spPr>
          <a:xfrm>
            <a:off x="0" y="1400379"/>
            <a:ext cx="5204731" cy="960857"/>
          </a:xfrm>
          <a:prstGeom prst="rect">
            <a:avLst/>
          </a:prstGeom>
        </p:spPr>
      </p:pic>
      <p:sp>
        <p:nvSpPr>
          <p:cNvPr id="6" name="Ondertitel 2">
            <a:extLst>
              <a:ext uri="{FF2B5EF4-FFF2-40B4-BE49-F238E27FC236}">
                <a16:creationId xmlns:a16="http://schemas.microsoft.com/office/drawing/2014/main" id="{82A39C81-B8B4-4FD9-8E88-C892411A55FA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info@5xbeter.nl</a:t>
            </a: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</a:rPr>
              <a:t>   |   </a:t>
            </a: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8D58156-E9ED-0C3B-CF95-3179305E1409}"/>
              </a:ext>
            </a:extLst>
          </p:cNvPr>
          <p:cNvSpPr txBox="1">
            <a:spLocks/>
          </p:cNvSpPr>
          <p:nvPr/>
        </p:nvSpPr>
        <p:spPr>
          <a:xfrm>
            <a:off x="843169" y="1592451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solidFill>
                  <a:schemeClr val="bg1"/>
                </a:solidFill>
                <a:latin typeface="Arial" panose="020B0604020202020204" pitchFamily="34" charset="0"/>
              </a:rPr>
              <a:t>Potrzebujesz pomocy?</a:t>
            </a:r>
            <a:endParaRPr lang="pl-PL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A38D03F-79AE-F8D5-5456-7A397A4FBEB1}"/>
              </a:ext>
            </a:extLst>
          </p:cNvPr>
          <p:cNvSpPr txBox="1">
            <a:spLocks/>
          </p:cNvSpPr>
          <p:nvPr/>
        </p:nvSpPr>
        <p:spPr>
          <a:xfrm>
            <a:off x="0" y="2667002"/>
            <a:ext cx="12192000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360000">
              <a:buClr>
                <a:srgbClr val="E30613"/>
              </a:buClr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Omów to ze swoim przełożonym lub skontaktuj się z pracownikiem ds. prewencji.</a:t>
            </a:r>
            <a:endParaRPr lang="pl-PL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0ED5A92-3D4D-6D11-2349-EC7B091C895D}"/>
              </a:ext>
            </a:extLst>
          </p:cNvPr>
          <p:cNvSpPr txBox="1">
            <a:spLocks/>
          </p:cNvSpPr>
          <p:nvPr/>
        </p:nvSpPr>
        <p:spPr>
          <a:xfrm>
            <a:off x="848138" y="3486115"/>
            <a:ext cx="10053099" cy="15470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360000">
              <a:lnSpc>
                <a:spcPct val="150000"/>
              </a:lnSpc>
              <a:buClr>
                <a:srgbClr val="E30613"/>
              </a:buClr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Skonsultuj się z trenerem z 5xbeter: </a:t>
            </a:r>
            <a:r>
              <a:rPr lang="pl-PL" sz="2000" u="sng" dirty="0">
                <a:solidFill>
                  <a:schemeClr val="tx1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pl-PL" sz="2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>
              <a:lnSpc>
                <a:spcPct val="150000"/>
              </a:lnSpc>
              <a:buClr>
                <a:srgbClr val="E30613"/>
              </a:buClr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Lub zadzwoń na </a:t>
            </a:r>
            <a:r>
              <a:rPr lang="pl-PL" sz="2000" dirty="0">
                <a:solidFill>
                  <a:srgbClr val="E30613"/>
                </a:solidFill>
                <a:latin typeface="Arial" panose="020B0604020202020204" pitchFamily="34" charset="0"/>
              </a:rPr>
              <a:t>DARMOWĄ</a:t>
            </a: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</a:rPr>
              <a:t> infolinię: 0800 – 55 55 005</a:t>
            </a:r>
            <a:endPara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C952D4-7F41-6EB3-3FA0-7DCB327FEC20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400" dirty="0">
                <a:latin typeface="Arial" panose="020B0604020202020204" pitchFamily="34" charset="0"/>
              </a:rPr>
              <a:t>Pracuj bezpiecznie i zdrowo  </a:t>
            </a:r>
            <a:r>
              <a:rPr lang="pl-PL" sz="24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 sz="2400" dirty="0"/>
              <a:t>  </a:t>
            </a:r>
            <a:r>
              <a:rPr lang="pl-PL" sz="2400" b="0" dirty="0">
                <a:latin typeface="Arial" panose="020B0604020202020204" pitchFamily="34" charset="0"/>
              </a:rPr>
              <a:t>Bezpieczeństwo maszyn: Walcarka do metalu i profili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42794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5xbeter">
      <a:dk1>
        <a:srgbClr val="000000"/>
      </a:dk1>
      <a:lt1>
        <a:srgbClr val="FFFFFF"/>
      </a:lt1>
      <a:dk2>
        <a:srgbClr val="646464"/>
      </a:dk2>
      <a:lt2>
        <a:srgbClr val="E6E6E6"/>
      </a:lt2>
      <a:accent1>
        <a:srgbClr val="00A3DA"/>
      </a:accent1>
      <a:accent2>
        <a:srgbClr val="E10512"/>
      </a:accent2>
      <a:accent3>
        <a:srgbClr val="00A3DA"/>
      </a:accent3>
      <a:accent4>
        <a:srgbClr val="E10512"/>
      </a:accent4>
      <a:accent5>
        <a:srgbClr val="00A3D9"/>
      </a:accent5>
      <a:accent6>
        <a:srgbClr val="E10512"/>
      </a:accent6>
      <a:hlink>
        <a:srgbClr val="00A3DA"/>
      </a:hlink>
      <a:folHlink>
        <a:srgbClr val="007DA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fdb8f7-ceea-45b3-9244-f9361c6821fe">
      <Terms xmlns="http://schemas.microsoft.com/office/infopath/2007/PartnerControls"/>
    </lcf76f155ced4ddcb4097134ff3c332f>
    <TaxCatchAll xmlns="cff0c8fd-28a4-4f13-a2ff-adbaff7ad42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35E5029A4B049BAFB1E9ECA40A866" ma:contentTypeVersion="15" ma:contentTypeDescription="Een nieuw document maken." ma:contentTypeScope="" ma:versionID="1c2d3aaf1ceab3cb34c24d6fc1e8e236">
  <xsd:schema xmlns:xsd="http://www.w3.org/2001/XMLSchema" xmlns:xs="http://www.w3.org/2001/XMLSchema" xmlns:p="http://schemas.microsoft.com/office/2006/metadata/properties" xmlns:ns2="12fdb8f7-ceea-45b3-9244-f9361c6821fe" xmlns:ns3="cff0c8fd-28a4-4f13-a2ff-adbaff7ad42a" targetNamespace="http://schemas.microsoft.com/office/2006/metadata/properties" ma:root="true" ma:fieldsID="b8e44fd77a69f173c505d2dfcc583ba2" ns2:_="" ns3:_="">
    <xsd:import namespace="12fdb8f7-ceea-45b3-9244-f9361c6821fe"/>
    <xsd:import namespace="cff0c8fd-28a4-4f13-a2ff-adbaff7ad42a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db8f7-ceea-45b3-9244-f9361c6821f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Afbeeldingtags" ma:readOnly="false" ma:fieldId="{5cf76f15-5ced-4ddc-b409-7134ff3c332f}" ma:taxonomyMulti="true" ma:sspId="97e97178-e81f-434c-919c-7bb8405792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f0c8fd-28a4-4f13-a2ff-adbaff7ad42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1c0fcab-f1df-433f-b77d-b59fcc1d03d4}" ma:internalName="TaxCatchAll" ma:showField="CatchAllData" ma:web="cff0c8fd-28a4-4f13-a2ff-adbaff7ad4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0C0A15-5DEA-4C20-BAB2-03B433E302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86C39E-8FE2-418D-8FBA-783C118517DD}">
  <ds:schemaRefs>
    <ds:schemaRef ds:uri="http://www.w3.org/XML/1998/namespace"/>
    <ds:schemaRef ds:uri="aa0361cd-42d1-45f5-afcd-cf31d520fd2e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72982cc6-c024-4b6f-8e11-1f4ac6243d2b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8C1BFEF-F1FB-453C-8FE7-B6B94768FBF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1331</TotalTime>
  <Words>542</Words>
  <Application>Microsoft Macintosh PowerPoint</Application>
  <PresentationFormat>Breedbeeld</PresentationFormat>
  <Paragraphs>58</Paragraphs>
  <Slides>9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Aptos</vt:lpstr>
      <vt:lpstr>Arial</vt:lpstr>
      <vt:lpstr>Lato</vt:lpstr>
      <vt:lpstr>Verdana</vt:lpstr>
      <vt:lpstr>Kantoorthema</vt:lpstr>
      <vt:lpstr>Aangepast ontwerp</vt:lpstr>
      <vt:lpstr>1_Aangepast ontwerp</vt:lpstr>
      <vt:lpstr>Szkolenie BHP Bezpieczeństwo maszyn: Walcarka do metalu i profili</vt:lpstr>
      <vt:lpstr>Spis treści</vt:lpstr>
      <vt:lpstr>PowerPoint-presentatie</vt:lpstr>
      <vt:lpstr>Brak osłony.</vt:lpstr>
      <vt:lpstr>Wciągnięcie odzieży, włosów, biżuterii i rękawic przez obracające się części.</vt:lpstr>
      <vt:lpstr>Preferowane jest sterowanie ręczne lub nożne zamiast trybu automatycznego.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Szkolenie BHP Bezpieczeństwo maszyn: Walcarka do metalu i profili</dc:title>
  <dc:creator>Twan Schellekens</dc:creator>
  <cp:lastModifiedBy>Twan Schellekens</cp:lastModifiedBy>
  <cp:revision>177</cp:revision>
  <dcterms:created xsi:type="dcterms:W3CDTF">2024-07-18T10:20:34Z</dcterms:created>
  <dcterms:modified xsi:type="dcterms:W3CDTF">2025-09-29T09:40:59Z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0x010100CB935E5029A4B049BAFB1E9ECA40A866</vt:lpwstr>
  </property>
  <property fmtid="{D5CDD505-2E9C-101B-9397-08002B2CF9AE}" pid="3" name="MediaServiceImageTags">
    <vt:lpwstr/>
  </property>
</Properties>
</file>